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99" r:id="rId2"/>
    <p:sldId id="389" r:id="rId3"/>
    <p:sldId id="391" r:id="rId4"/>
    <p:sldId id="393" r:id="rId5"/>
    <p:sldId id="394" r:id="rId6"/>
    <p:sldId id="392" r:id="rId7"/>
    <p:sldId id="400" r:id="rId8"/>
    <p:sldId id="401" r:id="rId9"/>
    <p:sldId id="390" r:id="rId10"/>
    <p:sldId id="402" r:id="rId11"/>
    <p:sldId id="397" r:id="rId12"/>
    <p:sldId id="396" r:id="rId13"/>
  </p:sldIdLst>
  <p:sldSz cx="9144000" cy="6858000" type="screen4x3"/>
  <p:notesSz cx="6854825" cy="9713913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3B0092"/>
    <a:srgbClr val="FAF1F0"/>
    <a:srgbClr val="EBE5EF"/>
    <a:srgbClr val="993300"/>
    <a:srgbClr val="F9EEED"/>
    <a:srgbClr val="F7EAE9"/>
    <a:srgbClr val="1C0046"/>
    <a:srgbClr val="22005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37" autoAdjust="0"/>
    <p:restoredTop sz="99497" autoAdjust="0"/>
  </p:normalViewPr>
  <p:slideViewPr>
    <p:cSldViewPr>
      <p:cViewPr varScale="1">
        <p:scale>
          <a:sx n="74" d="100"/>
          <a:sy n="74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68"/>
    </p:cViewPr>
  </p:sorterViewPr>
  <p:notesViewPr>
    <p:cSldViewPr>
      <p:cViewPr varScale="1">
        <p:scale>
          <a:sx n="56" d="100"/>
          <a:sy n="56" d="100"/>
        </p:scale>
        <p:origin x="-2550" y="-84"/>
      </p:cViewPr>
      <p:guideLst>
        <p:guide orient="horz" pos="3059"/>
        <p:guide pos="2159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3025" y="0"/>
            <a:ext cx="29702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E557CF9-1DEF-4C5D-B4DD-04AB966FF044}" type="datetimeFigureOut">
              <a:rPr lang="it-IT"/>
              <a:pPr>
                <a:defRPr/>
              </a:pPr>
              <a:t>26/11/2012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26550"/>
            <a:ext cx="29702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3025" y="9226550"/>
            <a:ext cx="29702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3842292-14E7-4282-A8E4-8669D86683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02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8A4C3A0-260B-4C9C-BC1F-B9E11ED81BFD}" type="datetimeFigureOut">
              <a:rPr lang="it-IT"/>
              <a:pPr>
                <a:defRPr/>
              </a:pPr>
              <a:t>26/11/2012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614863"/>
            <a:ext cx="5483225" cy="4370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26550"/>
            <a:ext cx="29702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3025" y="9226550"/>
            <a:ext cx="29702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4378210-E3A9-4057-A4B1-1A020D712E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7D89A-BDA8-4487-A72D-2381FA0E00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C0CF8-AA13-429B-8809-A1FB31CD1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065D1-51E5-4E57-807C-A2A7B4E03E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0D1C-C449-4EA7-9A4F-B6C2DE7C61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3209D-2451-482E-AE40-6810A8311E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2B925-B055-4A40-87D3-89C723AF43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239B2-BC2B-4CE1-9A84-082F48B19E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6F2DC-3603-47C2-998B-1856E88C15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AAFC4-0233-4297-9970-6EE7E2E918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AD57B-0526-4EAF-B1BC-079D618BFA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8AB75-336E-49FA-A1C8-6426826C74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CA39A4-F439-4FD2-B823-5507FD40FE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084888" y="115888"/>
            <a:ext cx="2879725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Roberto Innocenti, </a:t>
            </a:r>
            <a:r>
              <a:rPr lang="it-IT" sz="1400" i="1">
                <a:latin typeface="+mn-lt"/>
              </a:rPr>
              <a:t>Pinocchio </a:t>
            </a:r>
            <a:r>
              <a:rPr lang="it-IT" sz="1400"/>
              <a:t>(1989)</a:t>
            </a:r>
            <a:endParaRPr lang="it-IT" sz="1400"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059113" y="2987675"/>
            <a:ext cx="475297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3200" i="1">
                <a:solidFill>
                  <a:schemeClr val="tx1"/>
                </a:solidFill>
                <a:latin typeface="+mj-lt"/>
              </a:rPr>
              <a:t>…Cre·l cors los huelhs…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555875" y="3841750"/>
            <a:ext cx="56880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800">
                <a:solidFill>
                  <a:schemeClr val="tx1"/>
                </a:solidFill>
                <a:latin typeface="+mj-lt"/>
              </a:rPr>
              <a:t>Pinocchio fra colpa e innocenza</a:t>
            </a:r>
            <a:endParaRPr lang="it-IT" sz="2800">
              <a:latin typeface="+mj-lt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700338" y="2636838"/>
            <a:ext cx="5472112" cy="2232025"/>
          </a:xfrm>
          <a:prstGeom prst="rect">
            <a:avLst/>
          </a:prstGeom>
          <a:noFill/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it-IT"/>
          </a:p>
        </p:txBody>
      </p:sp>
      <p:pic>
        <p:nvPicPr>
          <p:cNvPr id="2054" name="Segnaposto contenuto 3" descr="Innocenti_Pinocchio_coniglibarafata_particolar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214438"/>
            <a:ext cx="1298575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50825" y="836613"/>
            <a:ext cx="8642350" cy="58324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it-IT" sz="1400"/>
          </a:p>
        </p:txBody>
      </p:sp>
      <p:pic>
        <p:nvPicPr>
          <p:cNvPr id="11267" name="Immagine 3" descr="Innocenti_Pinocchio_cimiter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2438" y="908050"/>
            <a:ext cx="336073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6011863" y="457200"/>
            <a:ext cx="2881312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Roberto Innocenti, </a:t>
            </a:r>
            <a:r>
              <a:rPr lang="it-IT" sz="1400" i="1">
                <a:latin typeface="+mn-lt"/>
              </a:rPr>
              <a:t>Pinocchio </a:t>
            </a:r>
            <a:r>
              <a:rPr lang="it-IT" sz="1400"/>
              <a:t>(1989)</a:t>
            </a:r>
            <a:endParaRPr lang="it-IT" sz="140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932363" y="96838"/>
            <a:ext cx="3960812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Collodi, Le avventure di Pinocchio (1883), Cap. XXIII</a:t>
            </a:r>
            <a:endParaRPr lang="it-IT" sz="1400" i="1">
              <a:latin typeface="+mn-lt"/>
            </a:endParaRPr>
          </a:p>
        </p:txBody>
      </p:sp>
      <p:sp>
        <p:nvSpPr>
          <p:cNvPr id="11270" name="CasellaDiTesto 7"/>
          <p:cNvSpPr txBox="1">
            <a:spLocks noChangeArrowheads="1"/>
          </p:cNvSpPr>
          <p:nvPr/>
        </p:nvSpPr>
        <p:spPr bwMode="auto">
          <a:xfrm>
            <a:off x="611188" y="836613"/>
            <a:ext cx="42481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>
                <a:cs typeface="Times New Roman" pitchFamily="18" charset="0"/>
              </a:rPr>
              <a:t>QUI GIACE </a:t>
            </a:r>
          </a:p>
          <a:p>
            <a:r>
              <a:rPr lang="it-IT" sz="1400">
                <a:cs typeface="Times New Roman" pitchFamily="18" charset="0"/>
              </a:rPr>
              <a:t>LA BAMBINA DAI CAPELLI TURCHINI </a:t>
            </a:r>
          </a:p>
          <a:p>
            <a:r>
              <a:rPr lang="it-IT" sz="1400">
                <a:cs typeface="Times New Roman" pitchFamily="18" charset="0"/>
              </a:rPr>
              <a:t>MORTA DI DOLORE </a:t>
            </a:r>
          </a:p>
          <a:p>
            <a:r>
              <a:rPr lang="it-IT" sz="1400">
                <a:cs typeface="Times New Roman" pitchFamily="18" charset="0"/>
              </a:rPr>
              <a:t>PER ESSERE STATA ABBANDONATA DAL SUO </a:t>
            </a:r>
          </a:p>
          <a:p>
            <a:r>
              <a:rPr lang="it-IT" sz="1400">
                <a:cs typeface="Times New Roman" pitchFamily="18" charset="0"/>
              </a:rPr>
              <a:t>FRATELLINO PINOCCHIO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23850" y="2060575"/>
            <a:ext cx="5040313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>
                <a:latin typeface="+mj-lt"/>
              </a:rPr>
              <a:t>Come rimanesse il burattino, quand'ebbe compitate alla peggio quelle parole, lo lascio pensare a voi. Cadde bocconi a terra e coprendo di mille baci quel marmo mortuario, dette in un grande scoppio di pianto. Pianse tutta la notte, e la mattina dopo, sul far del giorno, piangeva sempre, sebbene negli occhi non avesse più lacrime: e le sue grida e i suoi lamenti erano così strazianti e acuti, che tutte le colline all'intorno ne ripetevano l'eco.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E piangendo diceva: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23850" y="4292600"/>
            <a:ext cx="8496300" cy="2308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>
                <a:latin typeface="+mj-lt"/>
              </a:rPr>
              <a:t>- O Fatina mia, perché sei morta?... perché, invece di te, non sono morto io, che sono tanto cattivo, mentre tu eri tanto buona?... E il mio babbo, dove sarà? O Fatina mia, dimmi dove posso trovarlo, che voglio stare sempre con lui, e non lasciarlo più! più! più!... O Fatina mia, dimmi che non è vero che sei morta!... Se davvero mi vuoi bene... se vuoi bene al tuo fratellino, rivivisci... ritorna viva come prima!... Non ti dispiace a vedermi solo e abbandonato da tutti? Se arrivano gli assassini. mi attaccheranno daccapo al ramo dell'albero... e allora morirò per sempre. Che vuoi che faccia qui, solo in questo mondo? Ora che ho perduto te e il mio babbo, chi mi darà da mangiare? Dove anderò a dormire la notte? Chi mi farà la giacchettina nuova? Oh! sarebbe meglio, cento volte meglio, che morissi anch'io! Sì, voglio morire!... ih! ih! ih!...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971550" y="1341438"/>
            <a:ext cx="5472113" cy="48958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547813" y="1701800"/>
            <a:ext cx="4608512" cy="4248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>
                <a:latin typeface="+mj-lt"/>
              </a:rPr>
              <a:t>È frammentaria la conoscenza che abbiamo e frammentaria la parola ispirata che diciamo, </a:t>
            </a:r>
          </a:p>
          <a:p>
            <a:pPr algn="l">
              <a:defRPr/>
            </a:pPr>
            <a:r>
              <a:rPr lang="it-IT" sz="1800">
                <a:latin typeface="+mj-lt"/>
              </a:rPr>
              <a:t>quando verrà ciò che è completo di tutto,  verrà destituito ciò che è frammentario;  quando ero bambino parlavo da bambino </a:t>
            </a:r>
          </a:p>
          <a:p>
            <a:pPr algn="l">
              <a:defRPr/>
            </a:pPr>
            <a:r>
              <a:rPr lang="it-IT" sz="1800">
                <a:latin typeface="+mj-lt"/>
              </a:rPr>
              <a:t>avevo sentimenti da bambino facevo ragionamenti da bambino, quando sono diventato un adulto ho destituito ciò che è proprio del bambino; adesso guardiamo ansiosamente attraverso uno specchio di parole oscure, allora invece con gli occhi negli occhi, adesso conosco frammentariamente, </a:t>
            </a:r>
          </a:p>
          <a:p>
            <a:pPr algn="l">
              <a:defRPr/>
            </a:pPr>
            <a:r>
              <a:rPr lang="it-IT" sz="1800">
                <a:latin typeface="+mj-lt"/>
              </a:rPr>
              <a:t>allora invece conoscerò fino in fondo, proprio nel modo come fui conosciuto. </a:t>
            </a:r>
          </a:p>
          <a:p>
            <a:pPr algn="l">
              <a:defRPr/>
            </a:pPr>
            <a:r>
              <a:rPr lang="it-IT" sz="1800">
                <a:latin typeface="+mj-lt"/>
              </a:rPr>
              <a:t>(13, 4)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580063" y="260350"/>
            <a:ext cx="3384550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Paolo di Tarso (I sec</a:t>
            </a:r>
            <a:r>
              <a:rPr lang="it-IT" sz="1400" i="1">
                <a:latin typeface="+mn-lt"/>
              </a:rPr>
              <a:t>.</a:t>
            </a:r>
            <a:r>
              <a:rPr lang="it-IT" sz="1400">
                <a:latin typeface="+mn-lt"/>
              </a:rPr>
              <a:t>),  </a:t>
            </a:r>
            <a:r>
              <a:rPr lang="it-IT" sz="1400" i="1">
                <a:latin typeface="+mn-lt"/>
              </a:rPr>
              <a:t>I Lettera ai Corinzi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084888" y="188913"/>
            <a:ext cx="2879725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Roberto Innocenti, </a:t>
            </a:r>
            <a:r>
              <a:rPr lang="it-IT" sz="1400" i="1">
                <a:latin typeface="+mn-lt"/>
              </a:rPr>
              <a:t>Pinocchio </a:t>
            </a:r>
            <a:r>
              <a:rPr lang="it-IT" sz="1400">
                <a:latin typeface="+mn-lt"/>
              </a:rPr>
              <a:t>(1989)</a:t>
            </a:r>
          </a:p>
        </p:txBody>
      </p:sp>
      <p:pic>
        <p:nvPicPr>
          <p:cNvPr id="13315" name="Segnaposto contenuto 7" descr="Innocenti Pinocchio fo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16238" y="1290638"/>
            <a:ext cx="3408362" cy="5018087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magine 7" descr="Arnaut_Daniel - Copia (2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1268413"/>
            <a:ext cx="2160587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2051050" y="1123950"/>
            <a:ext cx="4608513" cy="29527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it-IT" sz="1400"/>
          </a:p>
        </p:txBody>
      </p:sp>
      <p:sp>
        <p:nvSpPr>
          <p:cNvPr id="4" name="CasellaDiTesto 3"/>
          <p:cNvSpPr txBox="1"/>
          <p:nvPr/>
        </p:nvSpPr>
        <p:spPr>
          <a:xfrm>
            <a:off x="2482850" y="1700213"/>
            <a:ext cx="3889375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>
                <a:solidFill>
                  <a:schemeClr val="tx1"/>
                </a:solidFill>
                <a:latin typeface="+mj-lt"/>
              </a:rPr>
              <a:t>L'aur amara fa·ls bruels brancutz </a:t>
            </a:r>
            <a:br>
              <a:rPr lang="it-IT" sz="1800">
                <a:solidFill>
                  <a:schemeClr val="tx1"/>
                </a:solidFill>
                <a:latin typeface="+mj-lt"/>
              </a:rPr>
            </a:br>
            <a:r>
              <a:rPr lang="it-IT" sz="1800">
                <a:solidFill>
                  <a:schemeClr val="tx1"/>
                </a:solidFill>
                <a:latin typeface="+mj-lt"/>
              </a:rPr>
              <a:t>clarzir, que·l dous'espeis'ab fuelhs, </a:t>
            </a:r>
            <a:br>
              <a:rPr lang="it-IT" sz="1800">
                <a:solidFill>
                  <a:schemeClr val="tx1"/>
                </a:solidFill>
                <a:latin typeface="+mj-lt"/>
              </a:rPr>
            </a:br>
            <a:r>
              <a:rPr lang="it-IT" sz="1800">
                <a:solidFill>
                  <a:schemeClr val="tx1"/>
                </a:solidFill>
                <a:latin typeface="+mj-lt"/>
              </a:rPr>
              <a:t>e·ls letz becx dels auzels ramencx </a:t>
            </a:r>
            <a:br>
              <a:rPr lang="it-IT" sz="1800">
                <a:solidFill>
                  <a:schemeClr val="tx1"/>
                </a:solidFill>
                <a:latin typeface="+mj-lt"/>
              </a:rPr>
            </a:br>
            <a:r>
              <a:rPr lang="it-IT" sz="1800">
                <a:solidFill>
                  <a:schemeClr val="tx1"/>
                </a:solidFill>
                <a:latin typeface="+mj-lt"/>
              </a:rPr>
              <a:t>te babs e mutz, pars e non-pars.</a:t>
            </a:r>
          </a:p>
          <a:p>
            <a:pPr algn="l">
              <a:defRPr/>
            </a:pPr>
            <a:r>
              <a:rPr lang="it-IT" sz="1800">
                <a:solidFill>
                  <a:schemeClr val="tx1"/>
                </a:solidFill>
                <a:latin typeface="+mj-lt"/>
              </a:rPr>
              <a:t>[…]</a:t>
            </a:r>
          </a:p>
          <a:p>
            <a:pPr algn="l">
              <a:defRPr/>
            </a:pPr>
            <a:r>
              <a:rPr lang="it-IT" sz="1800">
                <a:solidFill>
                  <a:schemeClr val="tx1"/>
                </a:solidFill>
                <a:latin typeface="+mj-lt"/>
              </a:rPr>
              <a:t>Tan fo clara ma prima lutz </a:t>
            </a:r>
            <a:br>
              <a:rPr lang="it-IT" sz="1800">
                <a:solidFill>
                  <a:schemeClr val="tx1"/>
                </a:solidFill>
                <a:latin typeface="+mj-lt"/>
              </a:rPr>
            </a:br>
            <a:r>
              <a:rPr lang="it-IT" sz="1800">
                <a:solidFill>
                  <a:schemeClr val="tx1"/>
                </a:solidFill>
                <a:latin typeface="+mj-lt"/>
              </a:rPr>
              <a:t>d'eslir lei don </a:t>
            </a:r>
            <a:r>
              <a:rPr lang="it-IT" sz="1800" b="1">
                <a:solidFill>
                  <a:schemeClr val="tx1"/>
                </a:solidFill>
                <a:latin typeface="+mj-lt"/>
              </a:rPr>
              <a:t>cre·l cors los huelhs</a:t>
            </a:r>
            <a:r>
              <a:rPr lang="it-IT" sz="1800">
                <a:solidFill>
                  <a:schemeClr val="tx1"/>
                </a:solidFill>
                <a:latin typeface="+mj-lt"/>
              </a:rPr>
              <a:t>…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500563" y="188913"/>
            <a:ext cx="4464050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Arnaut Daniel (sec. XII), </a:t>
            </a:r>
            <a:r>
              <a:rPr lang="it-IT" sz="1400" i="1">
                <a:latin typeface="+mn-lt"/>
              </a:rPr>
              <a:t>L’aur’amara </a:t>
            </a:r>
            <a:r>
              <a:rPr lang="it-IT" sz="1400" i="1"/>
              <a:t>fa·</a:t>
            </a:r>
            <a:r>
              <a:rPr lang="it-IT" sz="1400" i="1">
                <a:latin typeface="+mn-lt"/>
              </a:rPr>
              <a:t>ls bruels brancutz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484438" y="4221163"/>
            <a:ext cx="44640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>
                <a:solidFill>
                  <a:schemeClr val="tx1"/>
                </a:solidFill>
                <a:latin typeface="+mj-lt"/>
              </a:rPr>
              <a:t>L'aura amara fa radi i boschi</a:t>
            </a:r>
          </a:p>
          <a:p>
            <a:pPr algn="l">
              <a:defRPr/>
            </a:pPr>
            <a:r>
              <a:rPr lang="it-IT" sz="1800">
                <a:solidFill>
                  <a:schemeClr val="tx1"/>
                </a:solidFill>
                <a:latin typeface="+mj-lt"/>
              </a:rPr>
              <a:t>che la dolce infittisce di foglie, </a:t>
            </a:r>
          </a:p>
          <a:p>
            <a:pPr algn="l">
              <a:defRPr/>
            </a:pPr>
            <a:r>
              <a:rPr lang="it-IT" sz="1800">
                <a:solidFill>
                  <a:schemeClr val="tx1"/>
                </a:solidFill>
                <a:latin typeface="+mj-lt"/>
              </a:rPr>
              <a:t>e i becchi degli uccelli raminghi,</a:t>
            </a:r>
          </a:p>
          <a:p>
            <a:pPr algn="l">
              <a:defRPr/>
            </a:pPr>
            <a:r>
              <a:rPr lang="it-IT" sz="1800">
                <a:solidFill>
                  <a:schemeClr val="tx1"/>
                </a:solidFill>
                <a:latin typeface="+mj-lt"/>
              </a:rPr>
              <a:t>Fa muti e balbi, in coppia o solitari.</a:t>
            </a:r>
          </a:p>
          <a:p>
            <a:pPr algn="l">
              <a:defRPr/>
            </a:pPr>
            <a:r>
              <a:rPr lang="it-IT" sz="1800">
                <a:solidFill>
                  <a:schemeClr val="tx1"/>
                </a:solidFill>
                <a:latin typeface="+mj-lt"/>
              </a:rPr>
              <a:t>[…]</a:t>
            </a:r>
          </a:p>
          <a:p>
            <a:pPr algn="l">
              <a:defRPr/>
            </a:pPr>
            <a:r>
              <a:rPr lang="it-IT" sz="1800">
                <a:solidFill>
                  <a:schemeClr val="tx1"/>
                </a:solidFill>
                <a:latin typeface="+mj-lt"/>
              </a:rPr>
              <a:t>Tanto fu chiara la mia prima </a:t>
            </a:r>
            <a:r>
              <a:rPr lang="it-IT" sz="1800">
                <a:solidFill>
                  <a:schemeClr val="tx1"/>
                </a:solidFill>
                <a:latin typeface="+mj-lt"/>
              </a:rPr>
              <a:t>luce</a:t>
            </a:r>
          </a:p>
          <a:p>
            <a:pPr algn="l">
              <a:defRPr/>
            </a:pPr>
            <a:r>
              <a:rPr lang="it-IT" sz="1800">
                <a:solidFill>
                  <a:schemeClr val="tx1"/>
                </a:solidFill>
              </a:rPr>
              <a:t>di sceglier lei che </a:t>
            </a:r>
            <a:r>
              <a:rPr lang="it-IT" sz="1800" b="1">
                <a:solidFill>
                  <a:schemeClr val="tx1"/>
                </a:solidFill>
              </a:rPr>
              <a:t>il cuore crede agli occhi</a:t>
            </a:r>
            <a:r>
              <a:rPr lang="it-IT" sz="1800">
                <a:solidFill>
                  <a:schemeClr val="tx1"/>
                </a:solidFill>
              </a:rPr>
              <a:t>…</a:t>
            </a:r>
          </a:p>
          <a:p>
            <a:pPr algn="l">
              <a:defRPr/>
            </a:pPr>
            <a:endParaRPr lang="it-IT" sz="18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6" descr="Benigni_Berlinguertivogliobene_naso_pen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1557338"/>
            <a:ext cx="3402012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4500563" y="115888"/>
            <a:ext cx="4464050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Enrico Mazzanti, </a:t>
            </a:r>
            <a:r>
              <a:rPr lang="it-IT" sz="1400" i="1">
                <a:latin typeface="+mn-lt"/>
              </a:rPr>
              <a:t>Le avventure di Pinocchio</a:t>
            </a:r>
            <a:r>
              <a:rPr lang="it-IT" sz="1400">
                <a:latin typeface="+mn-lt"/>
              </a:rPr>
              <a:t> (1883)</a:t>
            </a:r>
            <a:endParaRPr lang="it-IT" sz="1400" i="1">
              <a:latin typeface="+mn-lt"/>
            </a:endParaRPr>
          </a:p>
        </p:txBody>
      </p:sp>
      <p:pic>
        <p:nvPicPr>
          <p:cNvPr id="4100" name="Immagine 8" descr="pinocchio_mazzanti_1883_001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875" y="1446213"/>
            <a:ext cx="3616325" cy="471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sellaDiTesto 9"/>
          <p:cNvSpPr txBox="1"/>
          <p:nvPr/>
        </p:nvSpPr>
        <p:spPr>
          <a:xfrm>
            <a:off x="4500563" y="601663"/>
            <a:ext cx="4464050" cy="3063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Giuseppe Bertolucci, </a:t>
            </a:r>
            <a:r>
              <a:rPr lang="it-IT" sz="1400" i="1">
                <a:latin typeface="+mn-lt"/>
              </a:rPr>
              <a:t>Berlinguer ti voglio bene</a:t>
            </a:r>
            <a:r>
              <a:rPr lang="it-IT" sz="1400">
                <a:latin typeface="+mn-lt"/>
              </a:rPr>
              <a:t> (1977)</a:t>
            </a:r>
            <a:endParaRPr lang="it-IT" sz="1400" i="1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magine 9" descr="Benigni la vita e bella moritur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3141663"/>
            <a:ext cx="4906962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Immagine 11" descr="Benigni la vita e bella col bambino 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081213"/>
            <a:ext cx="1793875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sellaDiTesto 13"/>
          <p:cNvSpPr txBox="1"/>
          <p:nvPr/>
        </p:nvSpPr>
        <p:spPr>
          <a:xfrm>
            <a:off x="5148263" y="260350"/>
            <a:ext cx="3816350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Roberto Benigni, </a:t>
            </a:r>
            <a:r>
              <a:rPr lang="it-IT" sz="1400" i="1">
                <a:latin typeface="+mn-lt"/>
              </a:rPr>
              <a:t>La vita è bella </a:t>
            </a:r>
            <a:r>
              <a:rPr lang="it-IT" sz="1400">
                <a:latin typeface="+mn-lt"/>
              </a:rPr>
              <a:t>(1997)</a:t>
            </a:r>
            <a:endParaRPr lang="it-IT" sz="1400" i="1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Segnaposto contenuto 3" descr="Benigni la vita e bella piogg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48300" y="1600200"/>
            <a:ext cx="2940050" cy="4525963"/>
          </a:xfrm>
        </p:spPr>
      </p:pic>
      <p:pic>
        <p:nvPicPr>
          <p:cNvPr id="6147" name="Immagine 6" descr="Benigni_train_de_vie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3833813"/>
            <a:ext cx="2889250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5148263" y="692150"/>
            <a:ext cx="3816350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Roberto Benigni, </a:t>
            </a:r>
            <a:r>
              <a:rPr lang="it-IT" sz="1400" i="1">
                <a:latin typeface="+mn-lt"/>
              </a:rPr>
              <a:t>La vita è bella </a:t>
            </a:r>
            <a:r>
              <a:rPr lang="it-IT" sz="1400">
                <a:latin typeface="+mn-lt"/>
              </a:rPr>
              <a:t>(1997)</a:t>
            </a:r>
            <a:endParaRPr lang="it-IT" sz="1400" i="1">
              <a:latin typeface="+mn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148263" y="188913"/>
            <a:ext cx="3816350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Calibri" pitchFamily="34" charset="0"/>
              </a:rPr>
              <a:t>Radu </a:t>
            </a:r>
            <a:r>
              <a:rPr lang="vi-VN" sz="1400">
                <a:latin typeface="Calibri" pitchFamily="34" charset="0"/>
              </a:rPr>
              <a:t>Mihăileanu</a:t>
            </a:r>
            <a:r>
              <a:rPr lang="it-IT" sz="1400">
                <a:latin typeface="Calibri" pitchFamily="34" charset="0"/>
              </a:rPr>
              <a:t>, </a:t>
            </a:r>
            <a:r>
              <a:rPr lang="it-IT" sz="1400" i="1">
                <a:latin typeface="Calibri" pitchFamily="34" charset="0"/>
              </a:rPr>
              <a:t>Train de vie </a:t>
            </a:r>
            <a:r>
              <a:rPr lang="it-IT" sz="1400">
                <a:latin typeface="Calibri" pitchFamily="34" charset="0"/>
              </a:rPr>
              <a:t>(1998)</a:t>
            </a:r>
            <a:endParaRPr lang="it-IT" sz="1400" i="1">
              <a:latin typeface="Calibri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84213" y="836613"/>
            <a:ext cx="3959225" cy="286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800">
                <a:latin typeface="+mj-lt"/>
              </a:rPr>
              <a:t>Nel 1995 Radu Mihaileanu mandò il copione di </a:t>
            </a:r>
            <a:r>
              <a:rPr lang="en-US" sz="1800" i="1">
                <a:latin typeface="+mj-lt"/>
              </a:rPr>
              <a:t>Train de vie </a:t>
            </a:r>
            <a:r>
              <a:rPr lang="en-US" sz="1800">
                <a:latin typeface="+mj-lt"/>
              </a:rPr>
              <a:t>a Benigni sperando che accettasse la parte del protagonista.</a:t>
            </a:r>
          </a:p>
          <a:p>
            <a:pPr algn="l">
              <a:defRPr/>
            </a:pPr>
            <a:r>
              <a:rPr lang="en-US" sz="1800">
                <a:latin typeface="+mj-lt"/>
              </a:rPr>
              <a:t>Benigni rifiutò e scrisse la sceneggiatura de </a:t>
            </a:r>
            <a:r>
              <a:rPr lang="en-US" sz="1800" i="1">
                <a:latin typeface="+mj-lt"/>
              </a:rPr>
              <a:t>La vita è bella</a:t>
            </a:r>
            <a:r>
              <a:rPr lang="en-US" sz="1800">
                <a:latin typeface="+mj-lt"/>
              </a:rPr>
              <a:t>. </a:t>
            </a:r>
          </a:p>
          <a:p>
            <a:pPr algn="l">
              <a:defRPr/>
            </a:pPr>
            <a:r>
              <a:rPr lang="en-US" sz="1800">
                <a:latin typeface="+mj-lt"/>
              </a:rPr>
              <a:t>I tempi di realizzazione per Mihaileanu slittarono perché i suoi finanziatori temevano che un film tragicomico sulla Shoah avrebbe offeso gli ebrei.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539750" y="1773238"/>
            <a:ext cx="3527425" cy="43926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5148263" y="260350"/>
            <a:ext cx="3816350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Collodi, Le avventure di Pinocchio (1883), Cap. X</a:t>
            </a:r>
            <a:endParaRPr lang="it-IT" sz="1400" i="1">
              <a:latin typeface="+mn-lt"/>
            </a:endParaRPr>
          </a:p>
        </p:txBody>
      </p:sp>
      <p:pic>
        <p:nvPicPr>
          <p:cNvPr id="7172" name="Immagine 5" descr="Benigni 199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1773238"/>
            <a:ext cx="347027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900113" y="1989138"/>
            <a:ext cx="3024187" cy="4154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2400">
                <a:latin typeface="+mn-lt"/>
              </a:rPr>
              <a:t>A questo affettuoso invito Pinocchio spicca un salto, e di fondo alla platea va nei posti distinti;  poi con un altro salto, dai posti distinti monta sulla testa del direttore d’orchestra, e di lì schizza sul palcoscenico .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867400" y="744538"/>
            <a:ext cx="3097213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Benigni, notte degli Oscar, 1999</a:t>
            </a:r>
            <a:endParaRPr lang="it-IT" sz="1400" i="1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magine 3" descr="Benigni Pinocchio nason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052513"/>
            <a:ext cx="7956550" cy="347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5148263" y="260350"/>
            <a:ext cx="3816350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Roberto Benigni, </a:t>
            </a:r>
            <a:r>
              <a:rPr lang="it-IT" sz="1400" i="1">
                <a:latin typeface="+mn-lt"/>
              </a:rPr>
              <a:t>Pinocchio </a:t>
            </a:r>
            <a:r>
              <a:rPr lang="it-IT" sz="1400">
                <a:latin typeface="+mn-lt"/>
              </a:rPr>
              <a:t>(2002)</a:t>
            </a:r>
            <a:endParaRPr lang="it-IT" sz="1400" i="1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750" y="5013325"/>
            <a:ext cx="7920038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800">
                <a:latin typeface="+mj-lt"/>
              </a:rPr>
              <a:t>Con 45 milioni di euro è il film italiano più costoso. </a:t>
            </a:r>
          </a:p>
          <a:p>
            <a:pPr algn="l">
              <a:defRPr/>
            </a:pPr>
            <a:r>
              <a:rPr lang="it-IT" sz="1800">
                <a:latin typeface="+mj-lt"/>
              </a:rPr>
              <a:t>Gli incassi hanno appena coperto le spese di produzione.</a:t>
            </a:r>
          </a:p>
          <a:p>
            <a:pPr algn="l">
              <a:defRPr/>
            </a:pPr>
            <a:r>
              <a:rPr lang="it-IT" sz="1800">
                <a:latin typeface="+mj-lt"/>
              </a:rPr>
              <a:t>Nel 2002 ha tre nomination al Razzies Awards.</a:t>
            </a:r>
          </a:p>
          <a:p>
            <a:pPr algn="l">
              <a:defRPr/>
            </a:pPr>
            <a:r>
              <a:rPr lang="it-IT" sz="1800">
                <a:latin typeface="+mj-lt"/>
              </a:rPr>
              <a:t>A Benigni viene assegnato l’Oscar come peggior attore protagonista dell’anno.</a:t>
            </a:r>
          </a:p>
          <a:p>
            <a:pPr>
              <a:defRPr/>
            </a:pPr>
            <a:endParaRPr lang="it-IT" sz="1800"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250825" y="836613"/>
            <a:ext cx="8642350" cy="58324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it-IT" sz="1400"/>
          </a:p>
        </p:txBody>
      </p:sp>
      <p:pic>
        <p:nvPicPr>
          <p:cNvPr id="9219" name="Segnaposto contenuto 5" descr="Innocenti_Pinocchio_pregasorellinamorta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64163" y="862013"/>
            <a:ext cx="3509962" cy="4775200"/>
          </a:xfrm>
        </p:spPr>
      </p:pic>
      <p:sp>
        <p:nvSpPr>
          <p:cNvPr id="8" name="CasellaDiTesto 7"/>
          <p:cNvSpPr txBox="1"/>
          <p:nvPr/>
        </p:nvSpPr>
        <p:spPr>
          <a:xfrm>
            <a:off x="323850" y="981075"/>
            <a:ext cx="4895850" cy="50165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>
                <a:latin typeface="+mj-lt"/>
              </a:rPr>
              <a:t>E dopo una corsa disperata di quasi due ore, finalmente tutto trafelato arrivò alla porta di quella casina e bussò.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Nessuno rispose.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Tornò a bussare con maggior violenza, perché sentiva avvicinarsi il rumore dei passi e il respiro grosso e affannoso de' suoi persecutori. 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Lo stesso silenzio.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Avvedutosi che il bussare non giovava a nulla, cominciò per disperazione a dare calci e zuccate nella porta. Allora si affacciò alla finestra una bella bambina, coi capelli turchini e il viso bianco come un'immagine di cera, gli occhi chiusi e le mani incrociate sul petto, la quale senza muovere punto le labbra, disse con una vocina che pareva venisse dall'altro mondo: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- In questa casa non c'è nessuno. Sono tutti morti.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- Aprimi almeno tu! - gridò Pinocchio piangendo e raccomandandosi. </a:t>
            </a:r>
          </a:p>
          <a:p>
            <a:pPr algn="l">
              <a:buFontTx/>
              <a:buChar char="-"/>
              <a:defRPr/>
            </a:pPr>
            <a:r>
              <a:rPr lang="it-IT" sz="1600">
                <a:latin typeface="+mj-lt"/>
              </a:rPr>
              <a:t> Sono morta anch'io. </a:t>
            </a:r>
          </a:p>
          <a:p>
            <a:pPr algn="l">
              <a:buFontTx/>
              <a:buChar char="-"/>
              <a:defRPr/>
            </a:pPr>
            <a:r>
              <a:rPr lang="it-IT" sz="1600">
                <a:latin typeface="+mj-lt"/>
              </a:rPr>
              <a:t> Morta? e allora che cosa fai costì alla finestra? </a:t>
            </a:r>
          </a:p>
          <a:p>
            <a:pPr algn="l">
              <a:defRPr/>
            </a:pPr>
            <a:endParaRPr lang="it-IT" sz="160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23850" y="5592763"/>
            <a:ext cx="8424863" cy="1076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>
                <a:latin typeface="+mj-lt"/>
              </a:rPr>
              <a:t>- Aspetto la bara che venga a portarmi via.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Appena detto così, la bambina disparve, e la finestra si richiuse senza far rumore.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- O bella bambina dai capelli turchini, - gridava Pinocchio, - aprimi per carità! Abbi compassione di un povero ragazzo inseguito dagli assass...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076825" y="96838"/>
            <a:ext cx="3816350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Collodi, Le avventure di Pinocchio (1883), Cap. XV</a:t>
            </a:r>
            <a:endParaRPr lang="it-IT" sz="1400" i="1">
              <a:latin typeface="+mn-lt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011863" y="457200"/>
            <a:ext cx="2881312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Roberto Innocenti, </a:t>
            </a:r>
            <a:r>
              <a:rPr lang="it-IT" sz="1400" i="1">
                <a:latin typeface="+mn-lt"/>
              </a:rPr>
              <a:t>Pinocchio </a:t>
            </a:r>
            <a:r>
              <a:rPr lang="it-IT" sz="1400"/>
              <a:t>(1989)</a:t>
            </a:r>
            <a:endParaRPr lang="it-IT" sz="140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/>
        </p:nvSpPr>
        <p:spPr>
          <a:xfrm>
            <a:off x="250825" y="908050"/>
            <a:ext cx="8642350" cy="568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it-IT" sz="1400"/>
          </a:p>
        </p:txBody>
      </p:sp>
      <p:pic>
        <p:nvPicPr>
          <p:cNvPr id="10243" name="Segnaposto contenuto 3" descr="Innocenti_Pinocchio_coniglibarafata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3500" y="908050"/>
            <a:ext cx="3749675" cy="5184775"/>
          </a:xfrm>
        </p:spPr>
      </p:pic>
      <p:sp>
        <p:nvSpPr>
          <p:cNvPr id="8" name="CasellaDiTesto 7"/>
          <p:cNvSpPr txBox="1"/>
          <p:nvPr/>
        </p:nvSpPr>
        <p:spPr>
          <a:xfrm>
            <a:off x="6011863" y="457200"/>
            <a:ext cx="2881312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Roberto Innocenti, </a:t>
            </a:r>
            <a:r>
              <a:rPr lang="it-IT" sz="1400" i="1">
                <a:latin typeface="+mn-lt"/>
              </a:rPr>
              <a:t>Pinocchio </a:t>
            </a:r>
            <a:r>
              <a:rPr lang="it-IT" sz="1400"/>
              <a:t>(1989)</a:t>
            </a:r>
            <a:endParaRPr lang="it-IT" sz="1400">
              <a:latin typeface="+mn-lt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23850" y="1119188"/>
            <a:ext cx="4608513" cy="52625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>
                <a:latin typeface="+mj-lt"/>
              </a:rPr>
              <a:t>- Non hai paura della morte?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- Punto paura!... Piuttosto morire, che bevere quella medicina cattiva.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A questo punto, la porta della camera si spalancò ed entrarono dentro quattro conigli neri come l'inchiostro, che portavano sulle spalle una piccola bara da morto.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- Che cosa volete da me? - gridò Pinocchio, rizzandosi tutto impaurito a sedere sul letto.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- Siamo venuti a prenderti, - rispose il coniglio più grosso.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- A prendermi?... Ma io non sono ancora morto!...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- Ancora no: ma ti restano pochi minuti di vita avendo tu ricusato di bevere la medicina, che ti avrebbe guarito dalla febbre!...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- O Fata, o Fata mia,- cominciò allora a strillare il burattino, - datemi subito quel bicchiere. Spicciatevi, per carità, perché non voglio morire no... non voglio morire... </a:t>
            </a:r>
          </a:p>
          <a:p>
            <a:pPr algn="l">
              <a:defRPr/>
            </a:pPr>
            <a:r>
              <a:rPr lang="it-IT" sz="1600">
                <a:latin typeface="+mj-lt"/>
              </a:rPr>
              <a:t>E preso il bicchiere con tutt'e due le mani, lo votò in un fiato. 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23850" y="6186488"/>
            <a:ext cx="7056438" cy="3397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>
                <a:latin typeface="+mj-lt"/>
              </a:rPr>
              <a:t>- Pazienza! - dissero i conigli. - Per questa volta abbiamo fatto il viaggio a ufo. 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4932363" y="96838"/>
            <a:ext cx="3960812" cy="307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400">
                <a:latin typeface="+mn-lt"/>
              </a:rPr>
              <a:t>Collodi, Le avventure di Pinocchio (1883), Cap. XVII</a:t>
            </a:r>
            <a:endParaRPr lang="it-IT" sz="1400" i="1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8026</TotalTime>
  <Words>1181</Words>
  <Application>Microsoft Office PowerPoint</Application>
  <PresentationFormat>Presentazione su schermo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Calibri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..</dc:creator>
  <cp:lastModifiedBy>Adalinda</cp:lastModifiedBy>
  <cp:revision>830</cp:revision>
  <dcterms:created xsi:type="dcterms:W3CDTF">2007-02-05T20:45:55Z</dcterms:created>
  <dcterms:modified xsi:type="dcterms:W3CDTF">2012-11-26T08:13:23Z</dcterms:modified>
</cp:coreProperties>
</file>